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67" r:id="rId8"/>
    <p:sldId id="258" r:id="rId9"/>
    <p:sldId id="263" r:id="rId10"/>
    <p:sldId id="268" r:id="rId11"/>
    <p:sldId id="269" r:id="rId12"/>
    <p:sldId id="270" r:id="rId13"/>
    <p:sldId id="274" r:id="rId14"/>
    <p:sldId id="272" r:id="rId15"/>
    <p:sldId id="275" r:id="rId16"/>
    <p:sldId id="276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496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5CEC3902-9E96-F64E-A9B9-EEEC747C36AA}" type="datetimeFigureOut">
              <a:rPr lang="en-US" smtClean="0"/>
              <a:t>5/04/12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brid-images.t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sz="6600" dirty="0" smtClean="0">
                <a:latin typeface="Noteworthy Light"/>
                <a:cs typeface="Noteworthy Light"/>
              </a:rPr>
              <a:t>Υβριδικές εικόνες</a:t>
            </a:r>
            <a:endParaRPr lang="en-US" sz="6600" dirty="0">
              <a:latin typeface="Noteworthy Light"/>
              <a:cs typeface="Noteworthy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809640"/>
            <a:ext cx="7583487" cy="1219560"/>
          </a:xfrm>
        </p:spPr>
        <p:txBody>
          <a:bodyPr>
            <a:noAutofit/>
          </a:bodyPr>
          <a:lstStyle/>
          <a:p>
            <a:r>
              <a:rPr lang="el-GR" sz="4000" dirty="0" smtClean="0">
                <a:latin typeface="Noteworthy Light"/>
                <a:cs typeface="Noteworthy Light"/>
              </a:rPr>
              <a:t>Γεώργιος Λαμπριανίδης</a:t>
            </a:r>
            <a:endParaRPr lang="en-US" sz="4000" dirty="0">
              <a:latin typeface="Noteworthy Light"/>
              <a:cs typeface="Noteworthy Ligh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623754"/>
            <a:ext cx="4522595" cy="1234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4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Εθνικ</a:t>
            </a:r>
            <a:r>
              <a:rPr lang="el-GR" sz="1600" dirty="0" smtClean="0">
                <a:latin typeface="Noteworthy Light"/>
                <a:cs typeface="Noteworthy Light"/>
              </a:rPr>
              <a:t>ό Μετσόβιο Πολυτεχνείο.</a:t>
            </a:r>
          </a:p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Εργαστήριο Πολυμέσων.</a:t>
            </a:r>
          </a:p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Τεχνολογία της Επικοινωνίας.</a:t>
            </a:r>
            <a:endParaRPr lang="en-US" sz="1600" dirty="0">
              <a:latin typeface="Noteworthy Light"/>
              <a:cs typeface="Noteworthy Ligh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22595" y="5623754"/>
            <a:ext cx="4621405" cy="1234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4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l-GR" sz="1600" dirty="0" smtClean="0">
                <a:latin typeface="Noteworthy Light"/>
                <a:cs typeface="Noteworthy Light"/>
              </a:rPr>
              <a:t>Απρ</a:t>
            </a:r>
            <a:r>
              <a:rPr lang="el-GR" sz="1600" dirty="0" smtClean="0">
                <a:latin typeface="Noteworthy Light"/>
                <a:cs typeface="Noteworthy Light"/>
              </a:rPr>
              <a:t>ίλιος 2012</a:t>
            </a:r>
            <a:endParaRPr lang="en-US" sz="1600" dirty="0">
              <a:latin typeface="Noteworthy Light"/>
              <a:cs typeface="Noteworthy Light"/>
            </a:endParaRPr>
          </a:p>
        </p:txBody>
      </p:sp>
    </p:spTree>
    <p:extLst>
      <p:ext uri="{BB962C8B-B14F-4D97-AF65-F5344CB8AC3E}">
        <p14:creationId xmlns:p14="http://schemas.microsoft.com/office/powerpoint/2010/main" val="74752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2" y="602349"/>
            <a:ext cx="6743114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Δελφ</a:t>
            </a:r>
            <a:r>
              <a:rPr lang="el-GR" dirty="0" smtClean="0">
                <a:latin typeface="Verdana"/>
                <a:cs typeface="Verdana"/>
              </a:rPr>
              <a:t>ίνι και Αυτοκίνητο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</a:t>
            </a:r>
            <a:r>
              <a:rPr lang="el-GR" dirty="0" smtClean="0">
                <a:latin typeface="Verdana"/>
                <a:cs typeface="Verdana"/>
              </a:rPr>
              <a:t>ώ τα χρώματα αλλά και οι ακμές συνδυάζονται προσφέροντας ένα πολύ ικανοποιητικό οπτικό αποτέλεσμα.</a:t>
            </a:r>
          </a:p>
          <a:p>
            <a:r>
              <a:rPr lang="el-GR" dirty="0" smtClean="0">
                <a:latin typeface="Verdana"/>
                <a:cs typeface="Verdana"/>
              </a:rPr>
              <a:t>Ένα δελφίνι που παίζει με τα κύματα μεταμορφώνεται σε ένα μπλε αυτοκίνητο.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443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9" y="602349"/>
            <a:ext cx="6365639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Ελ</a:t>
            </a:r>
            <a:r>
              <a:rPr lang="el-GR" dirty="0" smtClean="0">
                <a:latin typeface="Verdana"/>
                <a:cs typeface="Verdana"/>
              </a:rPr>
              <a:t>έφαντας και λεοπάρδαλη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</a:t>
            </a:r>
            <a:r>
              <a:rPr lang="el-GR" dirty="0" smtClean="0">
                <a:latin typeface="Verdana"/>
                <a:cs typeface="Verdana"/>
              </a:rPr>
              <a:t>ώ τα χρώματα αλλά και οι ακμές συνδυάζονται προσφέροντας ένα πολύ ικανοποιητικό οπτικό αποτέλεσμα.</a:t>
            </a:r>
          </a:p>
          <a:p>
            <a:r>
              <a:rPr lang="el-GR" dirty="0" smtClean="0">
                <a:latin typeface="Verdana"/>
                <a:cs typeface="Verdana"/>
              </a:rPr>
              <a:t>Μία λεοπάρδαλη μεταμορφώνεται σε έναν ελέφαντα.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437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6" y="602349"/>
            <a:ext cx="5329285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Εξαφ</a:t>
            </a:r>
            <a:r>
              <a:rPr lang="el-GR" dirty="0" smtClean="0">
                <a:latin typeface="Verdana"/>
                <a:cs typeface="Verdana"/>
              </a:rPr>
              <a:t>άνιση στο γραφείο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</a:t>
            </a:r>
            <a:r>
              <a:rPr lang="el-GR" dirty="0" smtClean="0">
                <a:latin typeface="Verdana"/>
                <a:cs typeface="Verdana"/>
              </a:rPr>
              <a:t>ώ χρησιμοποιείται χρώμα μόνο στις υψηλές συχνότητες.</a:t>
            </a:r>
          </a:p>
          <a:p>
            <a:r>
              <a:rPr lang="el-GR" dirty="0" smtClean="0">
                <a:latin typeface="Verdana"/>
                <a:cs typeface="Verdana"/>
              </a:rPr>
              <a:t>Η ακαταστασία στο γραφείο και η κοπέλα εξαφανίζονται μόλις απομακρυνθούμε λίγο από την εικόνα.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354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 fontScale="90000"/>
          </a:bodyPr>
          <a:lstStyle/>
          <a:p>
            <a:r>
              <a:rPr lang="el-GR" dirty="0">
                <a:latin typeface="Verdana"/>
                <a:cs typeface="Verdana"/>
              </a:rPr>
              <a:t>Άλλα είδη εικόνων που δημιουργούν </a:t>
            </a:r>
            <a:r>
              <a:rPr lang="el-GR" dirty="0" smtClean="0">
                <a:latin typeface="Verdana"/>
                <a:cs typeface="Verdana"/>
              </a:rPr>
              <a:t>οφθαλμαπάτες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Μωσαϊκά</a:t>
            </a:r>
          </a:p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Αναδυόμενες εικόνες</a:t>
            </a:r>
          </a:p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Κρυμμένες εικόνες</a:t>
            </a:r>
          </a:p>
        </p:txBody>
      </p:sp>
    </p:spTree>
    <p:extLst>
      <p:ext uri="{BB962C8B-B14F-4D97-AF65-F5344CB8AC3E}">
        <p14:creationId xmlns:p14="http://schemas.microsoft.com/office/powerpoint/2010/main" val="400740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270934"/>
            <a:ext cx="6044101" cy="45430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Μωσαϊκό</a:t>
            </a:r>
            <a:br>
              <a:rPr lang="el-GR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(</a:t>
            </a:r>
            <a:r>
              <a:rPr lang="en-US" dirty="0" smtClean="0">
                <a:latin typeface="Verdana"/>
                <a:cs typeface="Verdana"/>
              </a:rPr>
              <a:t>picture mosaic</a:t>
            </a:r>
            <a:r>
              <a:rPr lang="en-US" dirty="0" smtClean="0">
                <a:latin typeface="Verdana"/>
                <a:cs typeface="Verdana"/>
              </a:rPr>
              <a:t>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Πολλ</a:t>
            </a:r>
            <a:r>
              <a:rPr lang="el-GR" dirty="0" smtClean="0">
                <a:latin typeface="Verdana"/>
                <a:cs typeface="Verdana"/>
              </a:rPr>
              <a:t>ές ξεχωριστές φωτογραφίες </a:t>
            </a:r>
            <a:r>
              <a:rPr lang="el-GR" dirty="0">
                <a:latin typeface="Verdana"/>
                <a:cs typeface="Verdana"/>
              </a:rPr>
              <a:t>σχηματίζουν μια </a:t>
            </a:r>
            <a:r>
              <a:rPr lang="el-GR" dirty="0" smtClean="0">
                <a:latin typeface="Verdana"/>
                <a:cs typeface="Verdana"/>
              </a:rPr>
              <a:t>μεγαλύτερη </a:t>
            </a:r>
            <a:r>
              <a:rPr lang="el-GR" dirty="0" smtClean="0">
                <a:latin typeface="Verdana"/>
                <a:cs typeface="Verdana"/>
              </a:rPr>
              <a:t>από κάποια συγκεκριμένη απόσταση.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027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6" y="1253067"/>
            <a:ext cx="8207526" cy="276013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Αναδυ</a:t>
            </a:r>
            <a:r>
              <a:rPr lang="el-GR" dirty="0" smtClean="0">
                <a:latin typeface="Verdana"/>
                <a:cs typeface="Verdana"/>
              </a:rPr>
              <a:t>όμενη εικόνα (</a:t>
            </a:r>
            <a:r>
              <a:rPr lang="en-US" dirty="0" smtClean="0">
                <a:latin typeface="Verdana"/>
                <a:cs typeface="Verdana"/>
              </a:rPr>
              <a:t>emergin</a:t>
            </a:r>
            <a:r>
              <a:rPr lang="en-US" dirty="0" smtClean="0">
                <a:latin typeface="Verdana"/>
                <a:cs typeface="Verdana"/>
              </a:rPr>
              <a:t>g image)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Αν παρατηρ</a:t>
            </a:r>
            <a:r>
              <a:rPr lang="el-GR" dirty="0" smtClean="0">
                <a:latin typeface="Verdana"/>
                <a:cs typeface="Verdana"/>
              </a:rPr>
              <a:t>ήσετε την εικόνα για αρκετή ώρα θα δείτε 4 πολύ γνωστές μορφές.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886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1" y="413662"/>
            <a:ext cx="6493931" cy="457822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Κρυμμ</a:t>
            </a:r>
            <a:r>
              <a:rPr lang="el-GR" dirty="0" smtClean="0">
                <a:latin typeface="Verdana"/>
                <a:cs typeface="Verdana"/>
              </a:rPr>
              <a:t>έν</a:t>
            </a:r>
            <a:r>
              <a:rPr lang="el-GR" dirty="0" smtClean="0">
                <a:latin typeface="Verdana"/>
                <a:cs typeface="Verdana"/>
              </a:rPr>
              <a:t>ες</a:t>
            </a:r>
            <a:r>
              <a:rPr lang="el-GR" dirty="0" smtClean="0">
                <a:latin typeface="Verdana"/>
                <a:cs typeface="Verdana"/>
              </a:rPr>
              <a:t> εικόνες</a:t>
            </a:r>
            <a:r>
              <a:rPr lang="en-US" dirty="0" smtClean="0">
                <a:latin typeface="Verdana"/>
                <a:cs typeface="Verdana"/>
              </a:rPr>
              <a:t/>
            </a:r>
            <a:br>
              <a:rPr lang="en-US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(</a:t>
            </a:r>
            <a:r>
              <a:rPr lang="en-US" dirty="0" smtClean="0">
                <a:latin typeface="Verdana"/>
                <a:cs typeface="Verdana"/>
              </a:rPr>
              <a:t>hidden </a:t>
            </a:r>
            <a:r>
              <a:rPr lang="en-US" dirty="0" smtClean="0">
                <a:latin typeface="Verdana"/>
                <a:cs typeface="Verdana"/>
              </a:rPr>
              <a:t>images)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Δουλεμπ</a:t>
            </a:r>
            <a:r>
              <a:rPr lang="el-GR" dirty="0" smtClean="0">
                <a:latin typeface="Verdana"/>
                <a:cs typeface="Verdana"/>
              </a:rPr>
              <a:t>όριο στην αγορά </a:t>
            </a:r>
            <a:r>
              <a:rPr lang="en-US" dirty="0" smtClean="0">
                <a:latin typeface="Verdana"/>
                <a:cs typeface="Verdana"/>
              </a:rPr>
              <a:t>–</a:t>
            </a:r>
            <a:r>
              <a:rPr lang="el-GR" dirty="0" smtClean="0">
                <a:latin typeface="Verdana"/>
                <a:cs typeface="Verdana"/>
              </a:rPr>
              <a:t> Προτομή του </a:t>
            </a:r>
            <a:r>
              <a:rPr lang="el-GR" dirty="0" err="1" smtClean="0">
                <a:latin typeface="Verdana"/>
                <a:cs typeface="Verdana"/>
              </a:rPr>
              <a:t>Βολταίρου</a:t>
            </a:r>
            <a:r>
              <a:rPr lang="el-GR" dirty="0" smtClean="0">
                <a:latin typeface="Verdana"/>
                <a:cs typeface="Verdana"/>
              </a:rPr>
              <a:t>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50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2036980"/>
            <a:ext cx="8937686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/>
                <a:cs typeface="Verdana"/>
              </a:rPr>
              <a:t>Demo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07504" y="3179980"/>
            <a:ext cx="89376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Verdana"/>
                <a:cs typeface="Verdana"/>
                <a:hlinkClick r:id="rId2"/>
              </a:rPr>
              <a:t>http://hybrid-images.tk</a:t>
            </a:r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7632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Marylin</a:t>
            </a:r>
            <a:r>
              <a:rPr lang="en-US" dirty="0" smtClean="0"/>
              <a:t> Monroe – Albert Einstein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271" y="5896458"/>
            <a:ext cx="8784976" cy="860729"/>
          </a:xfrm>
        </p:spPr>
        <p:txBody>
          <a:bodyPr>
            <a:normAutofit fontScale="85000" lnSpcReduction="10000"/>
          </a:bodyPr>
          <a:lstStyle/>
          <a:p>
            <a:r>
              <a:rPr lang="el-GR" dirty="0" smtClean="0">
                <a:latin typeface="Verdana"/>
                <a:cs typeface="Verdana"/>
              </a:rPr>
              <a:t>Ίσως η πιο διαδεδομένη υβριδική εικόνα.</a:t>
            </a:r>
          </a:p>
          <a:p>
            <a:r>
              <a:rPr lang="el-GR" dirty="0" smtClean="0">
                <a:latin typeface="Verdana"/>
                <a:cs typeface="Verdana"/>
              </a:rPr>
              <a:t>Η παραπ</a:t>
            </a:r>
            <a:r>
              <a:rPr lang="el-GR" dirty="0" smtClean="0">
                <a:latin typeface="Verdana"/>
                <a:cs typeface="Verdana"/>
              </a:rPr>
              <a:t>άνω υβριδική εικόνα δημιουργήθηκε από τον </a:t>
            </a:r>
            <a:r>
              <a:rPr lang="en-US" dirty="0" smtClean="0">
                <a:latin typeface="Verdana"/>
                <a:cs typeface="Verdana"/>
              </a:rPr>
              <a:t>Dr</a:t>
            </a:r>
            <a:r>
              <a:rPr lang="en-US" dirty="0" smtClean="0">
                <a:latin typeface="Verdana"/>
                <a:cs typeface="Verdana"/>
              </a:rPr>
              <a:t>. </a:t>
            </a:r>
            <a:r>
              <a:rPr lang="en-US" dirty="0" err="1" smtClean="0">
                <a:latin typeface="Verdana"/>
                <a:cs typeface="Verdana"/>
              </a:rPr>
              <a:t>Aude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Oliva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για το τε</a:t>
            </a:r>
            <a:r>
              <a:rPr lang="el-GR" dirty="0" smtClean="0">
                <a:latin typeface="Verdana"/>
                <a:cs typeface="Verdana"/>
              </a:rPr>
              <a:t>ύχος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της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31</a:t>
            </a:r>
            <a:r>
              <a:rPr lang="el-GR" baseline="30000" dirty="0" smtClean="0">
                <a:latin typeface="Verdana"/>
                <a:cs typeface="Verdana"/>
              </a:rPr>
              <a:t>ης</a:t>
            </a:r>
            <a:r>
              <a:rPr lang="el-GR" dirty="0" smtClean="0">
                <a:latin typeface="Verdana"/>
                <a:cs typeface="Verdana"/>
              </a:rPr>
              <a:t> Μαρτ</a:t>
            </a:r>
            <a:r>
              <a:rPr lang="el-GR" dirty="0" smtClean="0">
                <a:latin typeface="Verdana"/>
                <a:cs typeface="Verdana"/>
              </a:rPr>
              <a:t>ίου </a:t>
            </a:r>
            <a:r>
              <a:rPr lang="en-US" dirty="0" smtClean="0">
                <a:latin typeface="Verdana"/>
                <a:cs typeface="Verdana"/>
              </a:rPr>
              <a:t>2007 </a:t>
            </a:r>
            <a:r>
              <a:rPr lang="el-GR" dirty="0" smtClean="0">
                <a:latin typeface="Verdana"/>
                <a:cs typeface="Verdana"/>
              </a:rPr>
              <a:t>του περιοδικο</a:t>
            </a:r>
            <a:r>
              <a:rPr lang="el-GR" dirty="0" smtClean="0">
                <a:latin typeface="Verdana"/>
                <a:cs typeface="Verdana"/>
              </a:rPr>
              <a:t>ύ </a:t>
            </a:r>
            <a:r>
              <a:rPr lang="en-US" dirty="0" smtClean="0">
                <a:latin typeface="Verdana"/>
                <a:cs typeface="Verdana"/>
              </a:rPr>
              <a:t>New Scientist. 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2567109" y="176374"/>
            <a:ext cx="4024241" cy="5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7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Τι ε</a:t>
            </a:r>
            <a:r>
              <a:rPr lang="el-GR" dirty="0" smtClean="0">
                <a:latin typeface="Verdana"/>
                <a:cs typeface="Verdana"/>
              </a:rPr>
              <a:t>ίναι οι υβριδικές εικόνες;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Πρ</a:t>
            </a:r>
            <a:r>
              <a:rPr lang="el-GR" dirty="0" smtClean="0">
                <a:latin typeface="Verdana"/>
                <a:cs typeface="Verdana"/>
              </a:rPr>
              <a:t>όκειται για εικόνες που το ανθρώπινο μάτι αντιλαμβάνεται διαφορετικά ως συνάρτηση της απόστασης από την οποία τις κοιτάζει.</a:t>
            </a:r>
          </a:p>
          <a:p>
            <a:r>
              <a:rPr lang="el-GR" dirty="0" smtClean="0">
                <a:latin typeface="Verdana"/>
                <a:cs typeface="Verdana"/>
              </a:rPr>
              <a:t>Προκύπτουν από συνδυασμό 2 διαφορετικών εικόνων αφού έχουν υποστεί επεξεργασία.</a:t>
            </a:r>
          </a:p>
          <a:p>
            <a:r>
              <a:rPr lang="el-GR" dirty="0" smtClean="0">
                <a:latin typeface="Verdana"/>
                <a:cs typeface="Verdana"/>
              </a:rPr>
              <a:t>Παρατηρούμενες από κοντινή απόσταση αντιλαμβανόμαστε την μία από τις δύο εικόνες, ενώ από μακρινή απόσταση τη δεύτερη</a:t>
            </a:r>
          </a:p>
        </p:txBody>
      </p:sp>
    </p:spTree>
    <p:extLst>
      <p:ext uri="{BB962C8B-B14F-4D97-AF65-F5344CB8AC3E}">
        <p14:creationId xmlns:p14="http://schemas.microsoft.com/office/powerpoint/2010/main" val="308924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Πως δημιουργο</a:t>
            </a:r>
            <a:r>
              <a:rPr lang="el-GR" dirty="0" smtClean="0">
                <a:latin typeface="Verdana"/>
                <a:cs typeface="Verdana"/>
              </a:rPr>
              <a:t>ύνται;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Δημιουργούνται με υπέρθεση δύο εικόνων: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πρώτη έχει φιλτραριστεί με ένα χαμηλοπερατό φίλτρο (εφέ θολούρας)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δεύτερη έχει φιλτραριστεί με ένα υψιπερατό φίλτρο (ενίσχυση ακμών)</a:t>
            </a:r>
            <a:endParaRPr lang="el-GR" dirty="0">
              <a:latin typeface="Verdana"/>
              <a:cs typeface="Verdana"/>
            </a:endParaRPr>
          </a:p>
          <a:p>
            <a:r>
              <a:rPr lang="el-GR" dirty="0" smtClean="0">
                <a:latin typeface="Verdana"/>
                <a:cs typeface="Verdana"/>
              </a:rPr>
              <a:t>Στην υβριδική εικόνα (αποτέλεσμα):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θολή εικόνα εμφανίζεται από μακρινή απόσταση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εικόνα με τις έντονες ακμές εμφανίζεται από κοντινή απόσταση</a:t>
            </a:r>
            <a:endParaRPr lang="el-G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986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Φιλτρ</a:t>
            </a:r>
            <a:r>
              <a:rPr lang="el-GR" dirty="0" smtClean="0">
                <a:latin typeface="Verdana"/>
                <a:cs typeface="Verdana"/>
              </a:rPr>
              <a:t>άρισμα εικόνων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Ευθύς και αντίστροφος μετασχηματισμός </a:t>
            </a:r>
            <a:r>
              <a:rPr lang="en-US" dirty="0" smtClean="0">
                <a:latin typeface="Verdana"/>
                <a:cs typeface="Verdana"/>
              </a:rPr>
              <a:t>Fourier </a:t>
            </a:r>
            <a:r>
              <a:rPr lang="el-GR" dirty="0" smtClean="0">
                <a:latin typeface="Verdana"/>
                <a:cs typeface="Verdana"/>
              </a:rPr>
              <a:t>εικόνων, μετά την εφαρμογή του φίλτρου</a:t>
            </a:r>
            <a:endParaRPr lang="el-GR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8" y="287441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07" t="4468" r="12778" b="9681"/>
          <a:stretch/>
        </p:blipFill>
        <p:spPr>
          <a:xfrm>
            <a:off x="2022468" y="2874418"/>
            <a:ext cx="1606021" cy="1604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2552" t="4474" r="12494" b="9568"/>
          <a:stretch/>
        </p:blipFill>
        <p:spPr>
          <a:xfrm>
            <a:off x="3780886" y="2874418"/>
            <a:ext cx="1586971" cy="1603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469" t="4468" r="13108" b="9771"/>
          <a:stretch/>
        </p:blipFill>
        <p:spPr>
          <a:xfrm>
            <a:off x="5537187" y="2874418"/>
            <a:ext cx="1591733" cy="15964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2716" t="4752" r="13951" b="10992"/>
          <a:stretch/>
        </p:blipFill>
        <p:spPr>
          <a:xfrm>
            <a:off x="7332117" y="2874418"/>
            <a:ext cx="1596462" cy="1596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38" y="4783653"/>
            <a:ext cx="16002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12824" t="4751" r="12717" b="9583"/>
          <a:stretch/>
        </p:blipFill>
        <p:spPr>
          <a:xfrm>
            <a:off x="2022469" y="4783653"/>
            <a:ext cx="1606020" cy="1608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12823" t="5036" r="12716" b="9565"/>
          <a:stretch/>
        </p:blipFill>
        <p:spPr>
          <a:xfrm>
            <a:off x="5537187" y="4783654"/>
            <a:ext cx="1586971" cy="1608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12824" t="5319" r="12785" b="9359"/>
          <a:stretch/>
        </p:blipFill>
        <p:spPr>
          <a:xfrm>
            <a:off x="3780887" y="4783654"/>
            <a:ext cx="1602996" cy="16001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12824" t="4751" r="12785" b="9928"/>
          <a:stretch/>
        </p:blipFill>
        <p:spPr>
          <a:xfrm>
            <a:off x="7332116" y="4783653"/>
            <a:ext cx="1596463" cy="160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/>
          <a:srcRect l="12824" t="5035" r="12785" b="9381"/>
          <a:stretch/>
        </p:blipFill>
        <p:spPr>
          <a:xfrm>
            <a:off x="7332116" y="4783654"/>
            <a:ext cx="1596463" cy="15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Συνδυασμ</a:t>
            </a:r>
            <a:r>
              <a:rPr lang="el-GR" dirty="0" smtClean="0">
                <a:latin typeface="Verdana"/>
                <a:cs typeface="Verdana"/>
              </a:rPr>
              <a:t>ός εικόνων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2716" t="4752" r="13951" b="10992"/>
          <a:stretch/>
        </p:blipFill>
        <p:spPr>
          <a:xfrm>
            <a:off x="338650" y="1418151"/>
            <a:ext cx="3217349" cy="32173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2824" t="5035" r="12785" b="9381"/>
          <a:stretch/>
        </p:blipFill>
        <p:spPr>
          <a:xfrm>
            <a:off x="5600189" y="1418151"/>
            <a:ext cx="3213034" cy="32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28889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28628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Autofit/>
          </a:bodyPr>
          <a:lstStyle/>
          <a:p>
            <a:r>
              <a:rPr lang="el-GR" sz="3600" dirty="0" smtClean="0">
                <a:latin typeface="Verdana"/>
                <a:cs typeface="Verdana"/>
              </a:rPr>
              <a:t>Στοιχεία που επηρεάζουν την ποιότητα της υβριδικής εικόνας</a:t>
            </a:r>
            <a:endParaRPr lang="en-US" sz="3600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55674" y="1600200"/>
            <a:ext cx="8089515" cy="4291013"/>
          </a:xfrm>
        </p:spPr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Συμμετρία - </a:t>
            </a:r>
            <a:r>
              <a:rPr lang="el-GR" dirty="0" err="1" smtClean="0">
                <a:latin typeface="Verdana"/>
                <a:cs typeface="Verdana"/>
              </a:rPr>
              <a:t>Επαναληπτικότητα</a:t>
            </a:r>
            <a:endParaRPr lang="el-GR" dirty="0" smtClean="0">
              <a:latin typeface="Verdana"/>
              <a:cs typeface="Verdana"/>
            </a:endParaRP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Αν υπάρχει στην εικόνα με τις χαμηλές συχνότητες την καθιστά εύκολα αντιληπτή ανεξαρτήτως απόστασης θέασης.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Ευθυγράμμιση ακμών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Δημιουργεί μια αίσθηση ομαλούς μετάβασης από τη μία εικόνα στην άλλη, και μειώνει την αλληλεπίδραση μεταξύ τους.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Χρώμα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Δημιουργεί μια αίσθηση ομαδοποίησης και μπορεί επίσης να υπάρχει μόνο στη μία εικόνα.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Συχνότητες αποκοπής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Πρέπει να επιλεγούν ώστε τα φίλτρα να έχουν μικρή επικάλυψη.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Μέχρι δύο εικόνες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Περισσότερες της μία εικόνας ορατές ανά πάσα στιγμή (απόσταση). Αποτελεί ακόμα ανοιχτό θέμα.</a:t>
            </a:r>
            <a:endParaRPr lang="el-GR" sz="1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241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Superman &amp; Clark Kent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251" r="3251"/>
          <a:stretch/>
        </p:blipFill>
        <p:spPr>
          <a:xfrm>
            <a:off x="700088" y="274638"/>
            <a:ext cx="6837362" cy="50276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7" y="5952324"/>
            <a:ext cx="8443913" cy="905675"/>
          </a:xfrm>
        </p:spPr>
        <p:txBody>
          <a:bodyPr>
            <a:normAutofit fontScale="625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Ο δι</a:t>
            </a:r>
            <a:r>
              <a:rPr lang="el-GR" dirty="0" smtClean="0">
                <a:latin typeface="Verdana"/>
                <a:cs typeface="Verdana"/>
              </a:rPr>
              <a:t>άσημος υπέρ-ήρωας με τη διπλή προσωπικότητα.</a:t>
            </a:r>
          </a:p>
          <a:p>
            <a:r>
              <a:rPr lang="el-GR" dirty="0" smtClean="0">
                <a:latin typeface="Verdana"/>
                <a:cs typeface="Verdana"/>
              </a:rPr>
              <a:t>Από κοντά φαίνεται ο ήρεμος δημοσιογράφος </a:t>
            </a:r>
            <a:r>
              <a:rPr lang="en-US" dirty="0" smtClean="0">
                <a:latin typeface="Verdana"/>
                <a:cs typeface="Verdana"/>
              </a:rPr>
              <a:t>Clark Kent, </a:t>
            </a:r>
            <a:r>
              <a:rPr lang="el-GR" dirty="0" smtClean="0">
                <a:latin typeface="Verdana"/>
                <a:cs typeface="Verdana"/>
              </a:rPr>
              <a:t>να κρατάει ένα μπουκέτο λουλούδια για τη </a:t>
            </a:r>
            <a:r>
              <a:rPr lang="en-US" dirty="0" smtClean="0">
                <a:latin typeface="Verdana"/>
                <a:cs typeface="Verdana"/>
              </a:rPr>
              <a:t>Lois.</a:t>
            </a:r>
          </a:p>
          <a:p>
            <a:r>
              <a:rPr lang="el-GR" dirty="0" smtClean="0">
                <a:latin typeface="Verdana"/>
                <a:cs typeface="Verdana"/>
              </a:rPr>
              <a:t>Από μερικά μέτρα απόσταση όμως αρχίζει να εμφανίζεται ο γνω</a:t>
            </a:r>
            <a:r>
              <a:rPr lang="el-GR" dirty="0" smtClean="0">
                <a:latin typeface="Verdana"/>
                <a:cs typeface="Verdana"/>
              </a:rPr>
              <a:t>στός μας ήρωας με τη μπλε στολή.</a:t>
            </a:r>
            <a:r>
              <a:rPr lang="el-GR" dirty="0" smtClean="0">
                <a:latin typeface="Verdana"/>
                <a:cs typeface="Verdan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447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Moto-cycle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2" y="274638"/>
            <a:ext cx="6743114" cy="50276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5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Μορφ</a:t>
            </a:r>
            <a:r>
              <a:rPr lang="el-GR" dirty="0" smtClean="0">
                <a:latin typeface="Verdana"/>
                <a:cs typeface="Verdana"/>
              </a:rPr>
              <a:t>ές όπως οι σκιές λειτουργούν πλεονεκτικά για την υβριδική εικόνα.</a:t>
            </a:r>
          </a:p>
          <a:p>
            <a:r>
              <a:rPr lang="el-GR" dirty="0" smtClean="0">
                <a:latin typeface="Verdana"/>
                <a:cs typeface="Verdana"/>
              </a:rPr>
              <a:t>Σε κοντινή απόσταση, μέρη της μοτοσυκλέτας φαίνεται να ανήκουν στη σκιά του ποδηλάτου.</a:t>
            </a:r>
            <a:br>
              <a:rPr lang="el-GR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Μόλις απομακρυνθούμε λίγο οι σκιές ενώνονται για να σχηματίσουν τη μοτοσυκλέτα.</a:t>
            </a:r>
          </a:p>
          <a:p>
            <a:r>
              <a:rPr lang="el-GR" dirty="0" smtClean="0">
                <a:latin typeface="Verdana"/>
                <a:cs typeface="Verdana"/>
              </a:rPr>
              <a:t>Αυτ</a:t>
            </a:r>
            <a:r>
              <a:rPr lang="el-GR" dirty="0" smtClean="0">
                <a:latin typeface="Verdana"/>
                <a:cs typeface="Verdana"/>
              </a:rPr>
              <a:t>ή η αντιληπτική ομαδοποίηση επιτρέπει μια άνετη μετάβαση από το ένα αντικείμενο στο άλλο.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0778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443</TotalTime>
  <Words>496</Words>
  <Application>Microsoft Macintosh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Summer</vt:lpstr>
      <vt:lpstr>Υβριδικές εικόνες</vt:lpstr>
      <vt:lpstr>Marylin Monroe – Albert Einstein</vt:lpstr>
      <vt:lpstr>Τι είναι οι υβριδικές εικόνες;</vt:lpstr>
      <vt:lpstr>Πως δημιουργούνται;</vt:lpstr>
      <vt:lpstr>Φιλτράρισμα εικόνων</vt:lpstr>
      <vt:lpstr>Συνδυασμός εικόνων</vt:lpstr>
      <vt:lpstr>Στοιχεία που επηρεάζουν την ποιότητα της υβριδικής εικόνας</vt:lpstr>
      <vt:lpstr>Superman &amp; Clark Kent</vt:lpstr>
      <vt:lpstr>Moto-cycle</vt:lpstr>
      <vt:lpstr>Δελφίνι και Αυτοκίνητο</vt:lpstr>
      <vt:lpstr>Ελέφαντας και λεοπάρδαλη</vt:lpstr>
      <vt:lpstr>Εξαφάνιση στο γραφείο</vt:lpstr>
      <vt:lpstr>Άλλα είδη εικόνων που δημιουργούν οφθαλμαπάτες</vt:lpstr>
      <vt:lpstr>Μωσαϊκό (picture mosaic)</vt:lpstr>
      <vt:lpstr>Αναδυόμενη εικόνα (emerging image)</vt:lpstr>
      <vt:lpstr>Κρυμμένες εικόνες (hidden images)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Giorgos Lamprianidis</dc:creator>
  <cp:lastModifiedBy>Giorgos Lamprianidis</cp:lastModifiedBy>
  <cp:revision>28</cp:revision>
  <dcterms:created xsi:type="dcterms:W3CDTF">2012-03-28T21:41:05Z</dcterms:created>
  <dcterms:modified xsi:type="dcterms:W3CDTF">2012-04-05T17:12:49Z</dcterms:modified>
</cp:coreProperties>
</file>